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1"/>
  </p:notesMasterIdLst>
  <p:sldIdLst>
    <p:sldId id="256" r:id="rId5"/>
    <p:sldId id="258" r:id="rId6"/>
    <p:sldId id="257" r:id="rId7"/>
    <p:sldId id="259" r:id="rId8"/>
    <p:sldId id="260" r:id="rId9"/>
    <p:sldId id="261" r:id="rId10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2270"/>
    <a:srgbClr val="5123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97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12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499DBDF-CB0A-484B-AF18-BE2D527D9973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B08C289-1561-4DF4-805E-257492DEF4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109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08C289-1561-4DF4-805E-257492DEF4B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8326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08C289-1561-4DF4-805E-257492DEF4B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282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9D0D8-A466-4CF1-84DB-D3FC04888C64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6AAAF-401B-497F-9D90-6684954FE4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725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9D0D8-A466-4CF1-84DB-D3FC04888C64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6AAAF-401B-497F-9D90-6684954FE4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674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9D0D8-A466-4CF1-84DB-D3FC04888C64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6AAAF-401B-497F-9D90-6684954FE4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258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9D0D8-A466-4CF1-84DB-D3FC04888C64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6AAAF-401B-497F-9D90-6684954FE4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45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9D0D8-A466-4CF1-84DB-D3FC04888C64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6AAAF-401B-497F-9D90-6684954FE4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014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9D0D8-A466-4CF1-84DB-D3FC04888C64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6AAAF-401B-497F-9D90-6684954FE4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601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9D0D8-A466-4CF1-84DB-D3FC04888C64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6AAAF-401B-497F-9D90-6684954FE4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755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9D0D8-A466-4CF1-84DB-D3FC04888C64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6AAAF-401B-497F-9D90-6684954FE4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459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9D0D8-A466-4CF1-84DB-D3FC04888C64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6AAAF-401B-497F-9D90-6684954FE4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007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9D0D8-A466-4CF1-84DB-D3FC04888C64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6AAAF-401B-497F-9D90-6684954FE4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550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9D0D8-A466-4CF1-84DB-D3FC04888C64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6AAAF-401B-497F-9D90-6684954FE4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53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09D0D8-A466-4CF1-84DB-D3FC04888C64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6AAAF-401B-497F-9D90-6684954FE4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76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C0608-CD33-87DF-E6C9-CD7CC2353B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3B5C0D-7B8A-4DB8-DA43-17D499E5A83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urple and black background&#10;&#10;AI-generated content may be incorrect.">
            <a:extLst>
              <a:ext uri="{FF2B5EF4-FFF2-40B4-BE49-F238E27FC236}">
                <a16:creationId xmlns:a16="http://schemas.microsoft.com/office/drawing/2014/main" id="{EC4B6B1F-9150-21D4-C61F-2738E1AAD5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4277824-7DF9-7D0F-D390-1532272CFF1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87" t="9686" r="74842" b="75847"/>
          <a:stretch>
            <a:fillRect/>
          </a:stretch>
        </p:blipFill>
        <p:spPr bwMode="auto">
          <a:xfrm>
            <a:off x="2752444" y="641668"/>
            <a:ext cx="2584277" cy="9585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CD404B9-EB6C-61D2-3683-0C0AF1C5C3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8211" y="632052"/>
            <a:ext cx="2763337" cy="96814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1ACF577-A5FF-9D2A-6285-41DCD4E6417E}"/>
              </a:ext>
            </a:extLst>
          </p:cNvPr>
          <p:cNvSpPr txBox="1"/>
          <p:nvPr/>
        </p:nvSpPr>
        <p:spPr>
          <a:xfrm>
            <a:off x="123371" y="2523561"/>
            <a:ext cx="11945257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buNone/>
            </a:pPr>
            <a:r>
              <a:rPr lang="en-US" sz="4000" b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INNOVATIVE MINDS:</a:t>
            </a:r>
            <a:endParaRPr lang="en-US" sz="4000" kern="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buNone/>
            </a:pPr>
            <a:r>
              <a:rPr lang="en-US" sz="4000" b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NETWORKING FOR RESEARCHERS </a:t>
            </a:r>
          </a:p>
          <a:p>
            <a:pPr marL="0" marR="0" algn="ctr">
              <a:buNone/>
            </a:pPr>
            <a:r>
              <a:rPr lang="en-US" sz="4000" b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(INNER)</a:t>
            </a:r>
            <a:endParaRPr lang="en-US" sz="4000" kern="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buNone/>
            </a:pPr>
            <a:r>
              <a:rPr lang="en-US" sz="4000" b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4000" kern="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E8D3E00-64F7-B5A4-0B2E-655F1413F5FF}"/>
              </a:ext>
            </a:extLst>
          </p:cNvPr>
          <p:cNvSpPr txBox="1"/>
          <p:nvPr/>
        </p:nvSpPr>
        <p:spPr>
          <a:xfrm>
            <a:off x="838199" y="5452590"/>
            <a:ext cx="939437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2400" b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26 August 2025</a:t>
            </a:r>
            <a:endParaRPr lang="en-US" sz="2400" kern="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buNone/>
            </a:pPr>
            <a:r>
              <a:rPr lang="en-US" sz="2400" b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2400" kern="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buNone/>
            </a:pPr>
            <a:r>
              <a:rPr lang="en-US" sz="2400" b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Venue: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Saltoniškių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str. 2, Vilnius, Vilnius Business College, 1st floor</a:t>
            </a:r>
          </a:p>
        </p:txBody>
      </p:sp>
    </p:spTree>
    <p:extLst>
      <p:ext uri="{BB962C8B-B14F-4D97-AF65-F5344CB8AC3E}">
        <p14:creationId xmlns:p14="http://schemas.microsoft.com/office/powerpoint/2010/main" val="1245641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57BEE5-67F8-50C5-CCD1-1280E2502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6D1C5-BC1E-8DCB-97C2-C3D21C7E92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3A576C-1B76-3CC3-75B7-0FDE8D9089E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urple and black background&#10;&#10;AI-generated content may be incorrect.">
            <a:extLst>
              <a:ext uri="{FF2B5EF4-FFF2-40B4-BE49-F238E27FC236}">
                <a16:creationId xmlns:a16="http://schemas.microsoft.com/office/drawing/2014/main" id="{03423B32-4C27-6028-E701-C0B7BA627C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2FFFCFC0-6F26-0CC2-F2CC-F293110E65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87" t="9686" r="74842" b="75847"/>
          <a:stretch>
            <a:fillRect/>
          </a:stretch>
        </p:blipFill>
        <p:spPr bwMode="auto">
          <a:xfrm>
            <a:off x="7501828" y="547743"/>
            <a:ext cx="1752729" cy="65010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99BCCAB-0EC6-49D0-4C5F-C8E51C1B6B4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6407" y="562418"/>
            <a:ext cx="1868941" cy="65479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E02C100-2472-46B3-7A47-C0EE2E89EC1B}"/>
              </a:ext>
            </a:extLst>
          </p:cNvPr>
          <p:cNvSpPr txBox="1"/>
          <p:nvPr/>
        </p:nvSpPr>
        <p:spPr>
          <a:xfrm>
            <a:off x="145142" y="2542792"/>
            <a:ext cx="119452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buNone/>
            </a:pPr>
            <a:r>
              <a:rPr lang="en-US" sz="4800" b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48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4036E14-7D70-C9A4-4780-B84B100B78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6442074"/>
              </p:ext>
            </p:extLst>
          </p:nvPr>
        </p:nvGraphicFramePr>
        <p:xfrm>
          <a:off x="911224" y="2057686"/>
          <a:ext cx="10481036" cy="4648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1617">
                  <a:extLst>
                    <a:ext uri="{9D8B030D-6E8A-4147-A177-3AD203B41FA5}">
                      <a16:colId xmlns:a16="http://schemas.microsoft.com/office/drawing/2014/main" val="1328872493"/>
                    </a:ext>
                  </a:extLst>
                </a:gridCol>
                <a:gridCol w="528875">
                  <a:extLst>
                    <a:ext uri="{9D8B030D-6E8A-4147-A177-3AD203B41FA5}">
                      <a16:colId xmlns:a16="http://schemas.microsoft.com/office/drawing/2014/main" val="377666784"/>
                    </a:ext>
                  </a:extLst>
                </a:gridCol>
                <a:gridCol w="4990544">
                  <a:extLst>
                    <a:ext uri="{9D8B030D-6E8A-4147-A177-3AD203B41FA5}">
                      <a16:colId xmlns:a16="http://schemas.microsoft.com/office/drawing/2014/main" val="42510025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9:30-10:00 – Registration and Welcome Coffee</a:t>
                      </a:r>
                      <a:endParaRPr lang="en-US" sz="11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Moderator:</a:t>
                      </a:r>
                      <a:r>
                        <a:rPr lang="en-US" sz="11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PhD cand. Deimantė Žilinskienė</a:t>
                      </a:r>
                      <a:r>
                        <a:rPr lang="en-US" sz="11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i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Vice-Rector for International Relations and Development, KSU</a:t>
                      </a:r>
                      <a:endParaRPr lang="en-US" sz="11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buNone/>
                      </a:pPr>
                      <a:r>
                        <a:rPr lang="en-US" sz="11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10:00–10:15 – Welcome and Meet-up </a:t>
                      </a:r>
                      <a:endParaRPr lang="en-US" sz="11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buNone/>
                      </a:pPr>
                      <a:r>
                        <a:rPr lang="en-US" sz="11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Gabija Skučaitė</a:t>
                      </a:r>
                      <a:r>
                        <a:rPr lang="en-US" sz="11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i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Founder of </a:t>
                      </a:r>
                      <a:r>
                        <a:rPr lang="en-US" sz="1100" i="1" kern="1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Synergetica</a:t>
                      </a:r>
                      <a:r>
                        <a:rPr lang="en-US" sz="1100" i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Educational Group, Director of Vilnius Business College</a:t>
                      </a:r>
                      <a:endParaRPr lang="en-US" sz="11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buNone/>
                      </a:pPr>
                      <a:r>
                        <a:rPr lang="en-US" sz="1100" i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10:15-10:30 – Introduction and Opening Remarks</a:t>
                      </a:r>
                      <a:br>
                        <a:rPr lang="en-US" sz="11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Assoc. Prof. Dr. Gitana Neverienė</a:t>
                      </a:r>
                      <a:r>
                        <a:rPr lang="en-US" sz="11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i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Rector of Kazimieras </a:t>
                      </a:r>
                      <a:r>
                        <a:rPr lang="en-US" sz="1100" i="1" kern="1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Simonavicius</a:t>
                      </a:r>
                      <a:r>
                        <a:rPr lang="en-US" sz="1100" i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University</a:t>
                      </a:r>
                      <a:endParaRPr lang="en-US" sz="11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10:30–11:00</a:t>
                      </a:r>
                      <a:r>
                        <a:rPr lang="en-US" sz="11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en-US" sz="11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The Circular Flow of Knowledge: Transforming Ideas into Products, Value, and Impact.</a:t>
                      </a:r>
                      <a:br>
                        <a:rPr lang="en-US" sz="11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Gabija Skučaitė</a:t>
                      </a:r>
                      <a:r>
                        <a:rPr lang="en-US" sz="11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i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Founder of </a:t>
                      </a:r>
                      <a:r>
                        <a:rPr lang="en-US" sz="1100" i="1" kern="1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Synergetica</a:t>
                      </a:r>
                      <a:r>
                        <a:rPr lang="en-US" sz="1100" i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Educational Group, Director of VBC</a:t>
                      </a:r>
                      <a:endParaRPr lang="en-US" sz="11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11:00–11:30</a:t>
                      </a:r>
                      <a:r>
                        <a:rPr lang="en-US" sz="11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en-US" sz="11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The Art of Crafting Research Articles</a:t>
                      </a:r>
                      <a:br>
                        <a:rPr lang="en-US" sz="11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Prof. Dr. Dr. Steffen Roth</a:t>
                      </a:r>
                      <a:r>
                        <a:rPr lang="en-US" sz="11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i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Next Society Institute, KSU</a:t>
                      </a:r>
                      <a:endParaRPr lang="en-US" sz="11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11:30–12:00</a:t>
                      </a:r>
                      <a:r>
                        <a:rPr lang="en-US" sz="11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en-US" sz="11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Successful Research Funding Application Strategies</a:t>
                      </a:r>
                      <a:br>
                        <a:rPr lang="en-US" sz="11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PhD cand. Lars Clausen</a:t>
                      </a:r>
                      <a:r>
                        <a:rPr lang="en-US" sz="11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i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Next Society Institute, KSU</a:t>
                      </a:r>
                      <a:endParaRPr lang="en-US" sz="11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12:00–12:30 –</a:t>
                      </a:r>
                      <a:r>
                        <a:rPr lang="en-US" sz="11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The Essentials of Theory Transfer and Social Impact</a:t>
                      </a:r>
                      <a:br>
                        <a:rPr lang="en-US" sz="11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Prof. Dr. Augusto Sales</a:t>
                      </a:r>
                      <a:r>
                        <a:rPr lang="en-US" sz="11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i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Next Society Institute, KSU</a:t>
                      </a:r>
                      <a:endParaRPr lang="en-US" sz="11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chemeClr val="bg1"/>
                          </a:solidFill>
                          <a:effectLst/>
                          <a:latin typeface="Segoe UI Emoji" panose="020B0502040204020203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☕</a:t>
                      </a:r>
                      <a:r>
                        <a:rPr lang="en-US" sz="11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12:30–13:30</a:t>
                      </a:r>
                      <a:r>
                        <a:rPr lang="en-US" sz="11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en-US" sz="11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Lunch Break</a:t>
                      </a:r>
                      <a:endParaRPr lang="en-US" sz="11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endParaRPr lang="en-US" sz="1100" b="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1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13:30–14:00</a:t>
                      </a:r>
                      <a:r>
                        <a:rPr lang="en-US" sz="11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en-US" sz="11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Interdisciplinary and Inter-Institutional Collaboration: Opportunities for Researchers</a:t>
                      </a:r>
                      <a:endParaRPr lang="en-US" sz="11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Dr. Mehmet </a:t>
                      </a:r>
                      <a:r>
                        <a:rPr lang="en-US" sz="1100" b="1" kern="1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Recai</a:t>
                      </a:r>
                      <a:r>
                        <a:rPr lang="en-US" sz="11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Uygur</a:t>
                      </a:r>
                      <a:r>
                        <a:rPr lang="en-US" sz="11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i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VBC</a:t>
                      </a:r>
                      <a:endParaRPr lang="en-US" sz="11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buNone/>
                      </a:pPr>
                      <a:r>
                        <a:rPr lang="en-US" sz="11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14:00 – 14:30 –</a:t>
                      </a:r>
                      <a:r>
                        <a:rPr lang="en-US" sz="1100" i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Global Trends in International Negotiations: Insights for the Research Community</a:t>
                      </a:r>
                      <a:endParaRPr lang="en-US" sz="11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buNone/>
                      </a:pPr>
                      <a:r>
                        <a:rPr lang="en-US" sz="11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Assoc. Prof. Dr. Kęstutis </a:t>
                      </a:r>
                      <a:r>
                        <a:rPr lang="en-US" sz="1100" b="1" kern="1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Peleckis</a:t>
                      </a:r>
                      <a:r>
                        <a:rPr lang="en-US" sz="11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i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VBC</a:t>
                      </a:r>
                      <a:endParaRPr lang="en-US" sz="11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marR="0">
                        <a:buNone/>
                      </a:pPr>
                      <a:r>
                        <a:rPr lang="en-US" sz="11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buNone/>
                      </a:pPr>
                      <a:r>
                        <a:rPr lang="en-US" sz="11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14:30 – 15:00 – AI and Cybersecurity: Unlocking New Possibilities for the Research Community</a:t>
                      </a:r>
                      <a:endParaRPr lang="en-US" sz="11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buNone/>
                      </a:pPr>
                      <a:r>
                        <a:rPr lang="en-US" sz="11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Marius </a:t>
                      </a:r>
                      <a:r>
                        <a:rPr lang="en-US" sz="1100" b="1" kern="1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Pareščius</a:t>
                      </a:r>
                      <a:r>
                        <a:rPr lang="en-US" sz="11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i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VBC</a:t>
                      </a:r>
                      <a:endParaRPr lang="en-US" sz="11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buNone/>
                      </a:pPr>
                      <a:r>
                        <a:rPr lang="en-US" sz="1100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buNone/>
                      </a:pPr>
                      <a:r>
                        <a:rPr lang="en-US" sz="11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Moderator: Prof. Dr. Elena Jolanta </a:t>
                      </a:r>
                      <a:r>
                        <a:rPr lang="en-US" sz="1100" b="1" kern="1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Zabarskait</a:t>
                      </a:r>
                      <a:r>
                        <a:rPr lang="lt-LT" sz="11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ė, </a:t>
                      </a:r>
                      <a:r>
                        <a:rPr lang="en-US" sz="1100" i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Chairperson of the Senate, KSU</a:t>
                      </a:r>
                      <a:endParaRPr lang="en-US" sz="11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buNone/>
                      </a:pPr>
                      <a:r>
                        <a:rPr lang="en-US" sz="11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15:00–15:45 – Round Table Discussion: Reflections on Research Excellence. </a:t>
                      </a:r>
                      <a:endParaRPr lang="en-US" sz="11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buNone/>
                      </a:pPr>
                      <a:r>
                        <a:rPr lang="en-US" sz="11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buNone/>
                      </a:pPr>
                      <a:r>
                        <a:rPr lang="en-US" sz="11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Group photo</a:t>
                      </a:r>
                      <a:endParaRPr lang="en-US" sz="11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5270292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A1AE3B78-19C3-8BC4-DB8E-0B3470686DC8}"/>
              </a:ext>
            </a:extLst>
          </p:cNvPr>
          <p:cNvSpPr txBox="1"/>
          <p:nvPr/>
        </p:nvSpPr>
        <p:spPr>
          <a:xfrm>
            <a:off x="911224" y="402673"/>
            <a:ext cx="6197600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1800" b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INNOVATIVE MINDS:</a:t>
            </a:r>
            <a:endParaRPr lang="en-US" sz="16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buNone/>
            </a:pPr>
            <a:r>
              <a:rPr lang="en-US" sz="1800" b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NETWORKING FOR RESEARCHERS (INNER)</a:t>
            </a:r>
            <a:endParaRPr lang="en-US" sz="16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buNone/>
            </a:pPr>
            <a:r>
              <a:rPr lang="en-US" sz="1800" b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16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 defTabSz="914400">
              <a:defRPr/>
            </a:pPr>
            <a:r>
              <a:rPr lang="en-US" sz="1100" kern="100" dirty="0">
                <a:solidFill>
                  <a:schemeClr val="bg1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26 August 2025</a:t>
            </a:r>
            <a:r>
              <a:rPr lang="lt-LT" sz="1100" kern="100" dirty="0">
                <a:solidFill>
                  <a:schemeClr val="bg1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1100" kern="100" dirty="0" err="1">
                <a:solidFill>
                  <a:schemeClr val="bg1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Saltoniškių</a:t>
            </a:r>
            <a:r>
              <a:rPr lang="en-US" sz="1100" kern="100" dirty="0">
                <a:solidFill>
                  <a:schemeClr val="bg1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str. 2, Vilnius, Vilnius Business College</a:t>
            </a:r>
            <a:r>
              <a:rPr lang="lt-LT" sz="1100" kern="100" dirty="0">
                <a:solidFill>
                  <a:schemeClr val="bg1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1st floor</a:t>
            </a:r>
            <a:endParaRPr lang="en-US" sz="1100" kern="100" dirty="0">
              <a:solidFill>
                <a:schemeClr val="bg1"/>
              </a:solidFill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buNone/>
            </a:pPr>
            <a:endParaRPr lang="en-US" sz="1100" b="1" kern="100" dirty="0">
              <a:solidFill>
                <a:schemeClr val="bg1"/>
              </a:solidFill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buNone/>
            </a:pPr>
            <a:endParaRPr lang="lt-LT" sz="1400" b="1" kern="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buNone/>
            </a:pPr>
            <a:r>
              <a:rPr lang="en-US" sz="1400" b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Agenda</a:t>
            </a:r>
            <a:endParaRPr lang="en-US" sz="14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30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3B400CC9-E797-4300-4099-136C15D315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7" t="9686" r="74842" b="75847"/>
          <a:stretch>
            <a:fillRect/>
          </a:stretch>
        </p:blipFill>
        <p:spPr bwMode="auto">
          <a:xfrm>
            <a:off x="2951109" y="712692"/>
            <a:ext cx="2392788" cy="88750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6E38B06-9853-D64F-82CE-2CE7B64014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8211" y="632052"/>
            <a:ext cx="2763337" cy="96814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952BEA2-2FBC-6C48-C69E-BE884EF81495}"/>
              </a:ext>
            </a:extLst>
          </p:cNvPr>
          <p:cNvSpPr txBox="1"/>
          <p:nvPr/>
        </p:nvSpPr>
        <p:spPr>
          <a:xfrm>
            <a:off x="123371" y="2559188"/>
            <a:ext cx="11945257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buNone/>
            </a:pPr>
            <a:r>
              <a:rPr lang="en-US" sz="4000" b="1" kern="100" dirty="0">
                <a:solidFill>
                  <a:srgbClr val="512373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INNOVATIVE MINDS:</a:t>
            </a:r>
            <a:endParaRPr lang="en-US" sz="4000" kern="100" dirty="0">
              <a:solidFill>
                <a:srgbClr val="512373"/>
              </a:solidFill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buNone/>
            </a:pPr>
            <a:r>
              <a:rPr lang="en-US" sz="4000" b="1" kern="100" dirty="0">
                <a:solidFill>
                  <a:srgbClr val="512373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NETWORKING FOR RESEARCHERS </a:t>
            </a:r>
          </a:p>
          <a:p>
            <a:pPr marL="0" marR="0" algn="ctr">
              <a:buNone/>
            </a:pPr>
            <a:r>
              <a:rPr lang="en-US" sz="4000" b="1" kern="100" dirty="0">
                <a:solidFill>
                  <a:srgbClr val="512373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(INNER)</a:t>
            </a:r>
            <a:endParaRPr lang="en-US" sz="4000" kern="100" dirty="0">
              <a:solidFill>
                <a:srgbClr val="512373"/>
              </a:solidFill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buNone/>
            </a:pPr>
            <a:r>
              <a:rPr lang="en-US" sz="4000" b="1" kern="100" dirty="0">
                <a:solidFill>
                  <a:srgbClr val="512373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4000" kern="100" dirty="0">
              <a:solidFill>
                <a:srgbClr val="512373"/>
              </a:solidFill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CDD506-962C-5511-9928-2A8AB4B3CCB4}"/>
              </a:ext>
            </a:extLst>
          </p:cNvPr>
          <p:cNvSpPr txBox="1"/>
          <p:nvPr/>
        </p:nvSpPr>
        <p:spPr>
          <a:xfrm>
            <a:off x="838199" y="5452590"/>
            <a:ext cx="939437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2400" b="1" kern="100" dirty="0">
                <a:solidFill>
                  <a:srgbClr val="512373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26 August</a:t>
            </a:r>
            <a:r>
              <a:rPr lang="lt-LT" sz="2400" b="1" kern="100" dirty="0">
                <a:solidFill>
                  <a:srgbClr val="512373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</a:t>
            </a:r>
            <a:r>
              <a:rPr lang="en-US" sz="2400" b="1" kern="100" dirty="0">
                <a:solidFill>
                  <a:srgbClr val="512373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2025</a:t>
            </a:r>
            <a:endParaRPr lang="en-US" sz="2400" kern="100" dirty="0">
              <a:solidFill>
                <a:srgbClr val="512373"/>
              </a:solidFill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buNone/>
            </a:pPr>
            <a:r>
              <a:rPr lang="en-US" sz="2400" b="1" kern="100" dirty="0">
                <a:solidFill>
                  <a:srgbClr val="512373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2400" kern="100" dirty="0">
              <a:solidFill>
                <a:srgbClr val="512373"/>
              </a:solidFill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buNone/>
            </a:pPr>
            <a:r>
              <a:rPr lang="en-US" sz="2400" b="1" kern="100" dirty="0">
                <a:solidFill>
                  <a:srgbClr val="512373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Venue: </a:t>
            </a:r>
            <a:r>
              <a:rPr lang="en-US" sz="2400" kern="100" dirty="0" err="1">
                <a:solidFill>
                  <a:srgbClr val="512373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Saltoniškių</a:t>
            </a:r>
            <a:r>
              <a:rPr lang="en-US" sz="2400" kern="100" dirty="0">
                <a:solidFill>
                  <a:srgbClr val="512373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str. 2 Vilnius, Vilnius Business College, 1st floor</a:t>
            </a:r>
          </a:p>
        </p:txBody>
      </p:sp>
    </p:spTree>
    <p:extLst>
      <p:ext uri="{BB962C8B-B14F-4D97-AF65-F5344CB8AC3E}">
        <p14:creationId xmlns:p14="http://schemas.microsoft.com/office/powerpoint/2010/main" val="2536541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8A37E3A-E490-AF87-A55F-6D434392F010}"/>
              </a:ext>
            </a:extLst>
          </p:cNvPr>
          <p:cNvSpPr txBox="1"/>
          <p:nvPr/>
        </p:nvSpPr>
        <p:spPr>
          <a:xfrm>
            <a:off x="887611" y="468338"/>
            <a:ext cx="6197600" cy="13080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1800" b="1" kern="100" dirty="0">
                <a:solidFill>
                  <a:srgbClr val="512373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INNOVATIVE MINDS:</a:t>
            </a:r>
            <a:endParaRPr lang="en-US" sz="1600" kern="100" dirty="0">
              <a:solidFill>
                <a:srgbClr val="512373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buNone/>
            </a:pPr>
            <a:r>
              <a:rPr lang="en-US" sz="1800" b="1" kern="100" dirty="0">
                <a:solidFill>
                  <a:srgbClr val="512373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NETWORKING FOR RESEARCHERS (INNER)</a:t>
            </a:r>
            <a:endParaRPr lang="en-US" sz="1600" kern="100" dirty="0">
              <a:solidFill>
                <a:srgbClr val="512373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buNone/>
            </a:pPr>
            <a:r>
              <a:rPr lang="en-US" sz="1800" b="1" kern="100" dirty="0">
                <a:solidFill>
                  <a:srgbClr val="512373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1600" kern="100" dirty="0">
              <a:solidFill>
                <a:srgbClr val="512373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buNone/>
            </a:pPr>
            <a:endParaRPr lang="en-US" sz="1100" b="1" kern="100" dirty="0">
              <a:solidFill>
                <a:srgbClr val="512373"/>
              </a:solidFill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buNone/>
            </a:pPr>
            <a:r>
              <a:rPr lang="en-US" sz="1400" b="1" kern="100" dirty="0">
                <a:solidFill>
                  <a:srgbClr val="512373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Agenda</a:t>
            </a:r>
            <a:endParaRPr lang="en-US" sz="1400" kern="100" dirty="0">
              <a:solidFill>
                <a:srgbClr val="512373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4F9E6DA-244A-B107-C00A-F96D43CDC3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1297587"/>
              </p:ext>
            </p:extLst>
          </p:nvPr>
        </p:nvGraphicFramePr>
        <p:xfrm>
          <a:off x="931151" y="1871731"/>
          <a:ext cx="10481036" cy="49426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1617">
                  <a:extLst>
                    <a:ext uri="{9D8B030D-6E8A-4147-A177-3AD203B41FA5}">
                      <a16:colId xmlns:a16="http://schemas.microsoft.com/office/drawing/2014/main" val="1328872493"/>
                    </a:ext>
                  </a:extLst>
                </a:gridCol>
                <a:gridCol w="528875">
                  <a:extLst>
                    <a:ext uri="{9D8B030D-6E8A-4147-A177-3AD203B41FA5}">
                      <a16:colId xmlns:a16="http://schemas.microsoft.com/office/drawing/2014/main" val="377666784"/>
                    </a:ext>
                  </a:extLst>
                </a:gridCol>
                <a:gridCol w="4990544">
                  <a:extLst>
                    <a:ext uri="{9D8B030D-6E8A-4147-A177-3AD203B41FA5}">
                      <a16:colId xmlns:a16="http://schemas.microsoft.com/office/drawing/2014/main" val="42510025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9:30-10:00 – Registration and Welcome Coffee</a:t>
                      </a:r>
                      <a:endParaRPr lang="en-US" sz="1100" kern="100" dirty="0">
                        <a:solidFill>
                          <a:srgbClr val="512373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kern="100" dirty="0">
                        <a:solidFill>
                          <a:srgbClr val="512373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Moderator:</a:t>
                      </a:r>
                      <a:r>
                        <a:rPr lang="en-US" sz="1100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1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PhD cand. Deimantė Žilinskienė</a:t>
                      </a:r>
                      <a:r>
                        <a:rPr lang="en-US" sz="1100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i="1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Vice-Rector for International Relations and Development, KSU</a:t>
                      </a:r>
                      <a:endParaRPr lang="en-US" sz="1100" kern="100" dirty="0">
                        <a:solidFill>
                          <a:srgbClr val="512373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buNone/>
                      </a:pPr>
                      <a:r>
                        <a:rPr lang="en-US" sz="1100" b="1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10:00–10:15 – Welcome and Meet-up </a:t>
                      </a:r>
                      <a:endParaRPr lang="en-US" sz="1100" kern="100" dirty="0">
                        <a:solidFill>
                          <a:srgbClr val="512373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buNone/>
                      </a:pPr>
                      <a:r>
                        <a:rPr lang="en-US" sz="1100" b="1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Gabija Skučaitė</a:t>
                      </a:r>
                      <a:r>
                        <a:rPr lang="en-US" sz="1100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i="1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Founder of </a:t>
                      </a:r>
                      <a:r>
                        <a:rPr lang="en-US" sz="1100" i="1" kern="100" dirty="0" err="1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Synergetica</a:t>
                      </a:r>
                      <a:r>
                        <a:rPr lang="en-US" sz="1100" i="1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Educational Group, Director of Vilnius Business College</a:t>
                      </a:r>
                      <a:endParaRPr lang="en-US" sz="1100" kern="100" dirty="0">
                        <a:solidFill>
                          <a:srgbClr val="512373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buNone/>
                      </a:pPr>
                      <a:r>
                        <a:rPr lang="en-US" sz="1100" i="1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kern="100" dirty="0">
                        <a:solidFill>
                          <a:srgbClr val="512373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10:15-10:30 – Introduction and Opening Remarks</a:t>
                      </a:r>
                      <a:br>
                        <a:rPr lang="en-US" sz="1100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b="1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Assoc. Prof. Dr. Gitana Neverienė</a:t>
                      </a:r>
                      <a:r>
                        <a:rPr lang="en-US" sz="1100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i="1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Rector of Kazimieras </a:t>
                      </a:r>
                      <a:r>
                        <a:rPr lang="en-US" sz="1100" i="1" kern="100" dirty="0" err="1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Simonavicius</a:t>
                      </a:r>
                      <a:r>
                        <a:rPr lang="en-US" sz="1100" i="1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University</a:t>
                      </a:r>
                      <a:endParaRPr lang="en-US" sz="1100" kern="100" dirty="0">
                        <a:solidFill>
                          <a:srgbClr val="512373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10:30–11:00</a:t>
                      </a:r>
                      <a:r>
                        <a:rPr lang="en-US" sz="1100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en-US" sz="1100" b="1" kern="12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The Circular Flow of Knowledge: Transforming Ideas into Products, Value, and Impact.</a:t>
                      </a:r>
                      <a:br>
                        <a:rPr lang="en-US" sz="1100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b="1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Gabija Skučaitė</a:t>
                      </a:r>
                      <a:r>
                        <a:rPr lang="en-US" sz="1100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i="1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Founder of </a:t>
                      </a:r>
                      <a:r>
                        <a:rPr lang="en-US" sz="1100" i="1" kern="100" dirty="0" err="1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Synergetica</a:t>
                      </a:r>
                      <a:r>
                        <a:rPr lang="en-US" sz="1100" i="1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Educational Group, Director of VBC</a:t>
                      </a:r>
                      <a:endParaRPr lang="en-US" sz="1100" kern="100" dirty="0">
                        <a:solidFill>
                          <a:srgbClr val="512373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11:00–11:30</a:t>
                      </a:r>
                      <a:r>
                        <a:rPr lang="en-US" sz="1100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en-US" sz="1100" b="1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The Art of Crafting Research Articles</a:t>
                      </a:r>
                      <a:br>
                        <a:rPr lang="en-US" sz="1100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b="1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Prof. Dr. Dr. Steffen Roth</a:t>
                      </a:r>
                      <a:r>
                        <a:rPr lang="en-US" sz="1100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i="1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Next Society Institute, KSU</a:t>
                      </a:r>
                      <a:endParaRPr lang="en-US" sz="1100" kern="100" dirty="0">
                        <a:solidFill>
                          <a:srgbClr val="512373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11:30–12:00</a:t>
                      </a:r>
                      <a:r>
                        <a:rPr lang="en-US" sz="1100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en-US" sz="1100" b="1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Successful Research Funding Application Strategies</a:t>
                      </a:r>
                      <a:br>
                        <a:rPr lang="en-US" sz="1100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b="1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PhD cand. Lars Clausen</a:t>
                      </a:r>
                      <a:r>
                        <a:rPr lang="en-US" sz="1100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i="1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Next Society Institute, KSU</a:t>
                      </a:r>
                      <a:endParaRPr lang="en-US" sz="1100" kern="100" dirty="0">
                        <a:solidFill>
                          <a:srgbClr val="512373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12:00–12:30 –</a:t>
                      </a:r>
                      <a:r>
                        <a:rPr lang="en-US" sz="1100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1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The Essentials of Theory Transfer and Social Impact</a:t>
                      </a:r>
                      <a:br>
                        <a:rPr lang="en-US" sz="1100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b="1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Prof. Dr. Augusto Sales</a:t>
                      </a:r>
                      <a:r>
                        <a:rPr lang="en-US" sz="1100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i="1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Next Society Institute, KSU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100" kern="100" dirty="0">
                        <a:solidFill>
                          <a:srgbClr val="512373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rgbClr val="512373"/>
                          </a:solidFill>
                          <a:effectLst/>
                          <a:latin typeface="Segoe UI Emoji" panose="020B0502040204020203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☕</a:t>
                      </a:r>
                      <a:r>
                        <a:rPr lang="en-US" sz="1100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1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12:30–13:30</a:t>
                      </a:r>
                      <a:r>
                        <a:rPr lang="en-US" sz="1100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en-US" sz="1100" b="1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Lunch Break</a:t>
                      </a:r>
                      <a:endParaRPr lang="en-US" sz="1100" kern="100" dirty="0">
                        <a:solidFill>
                          <a:srgbClr val="512373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endParaRPr lang="en-US" sz="1100" b="0" kern="100" dirty="0">
                        <a:solidFill>
                          <a:srgbClr val="512373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100" b="1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13:30–14:00</a:t>
                      </a:r>
                      <a:r>
                        <a:rPr lang="en-US" sz="1100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en-US" sz="1100" b="1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Interdisciplinary and Inter-Institutional Collaboration: Opportunities for Researchers</a:t>
                      </a:r>
                      <a:endParaRPr lang="en-US" sz="1100" kern="100" dirty="0">
                        <a:solidFill>
                          <a:srgbClr val="512373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Dr. Mehmet </a:t>
                      </a:r>
                      <a:r>
                        <a:rPr lang="en-US" sz="1100" b="1" kern="100" dirty="0" err="1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Recai</a:t>
                      </a:r>
                      <a:r>
                        <a:rPr lang="en-US" sz="1100" b="1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Uygur</a:t>
                      </a:r>
                      <a:r>
                        <a:rPr lang="en-US" sz="1100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i="1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VBC</a:t>
                      </a:r>
                      <a:endParaRPr lang="en-US" sz="1100" kern="100" dirty="0">
                        <a:solidFill>
                          <a:srgbClr val="512373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buNone/>
                      </a:pPr>
                      <a:r>
                        <a:rPr lang="en-US" sz="1100" b="1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14:00 – 14:30 –</a:t>
                      </a:r>
                      <a:r>
                        <a:rPr lang="en-US" sz="1100" i="1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1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Global Trends in International Negotiations: Insights for the Research Community</a:t>
                      </a:r>
                      <a:endParaRPr lang="en-US" sz="1100" kern="100" dirty="0">
                        <a:solidFill>
                          <a:srgbClr val="512373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buNone/>
                      </a:pPr>
                      <a:r>
                        <a:rPr lang="en-US" sz="1100" b="1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Assoc. Prof. Dr. Kęstutis </a:t>
                      </a:r>
                      <a:r>
                        <a:rPr lang="en-US" sz="1100" b="1" kern="100" dirty="0" err="1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Peleckis</a:t>
                      </a:r>
                      <a:r>
                        <a:rPr lang="en-US" sz="1100" b="1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i="1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VBC</a:t>
                      </a:r>
                      <a:endParaRPr lang="en-US" sz="1100" kern="100" dirty="0">
                        <a:solidFill>
                          <a:srgbClr val="512373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marR="0">
                        <a:buNone/>
                      </a:pPr>
                      <a:r>
                        <a:rPr lang="en-US" sz="1100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kern="100" dirty="0">
                        <a:solidFill>
                          <a:srgbClr val="512373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buNone/>
                      </a:pPr>
                      <a:r>
                        <a:rPr lang="en-US" sz="1100" b="1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14:30 – 15:00 – AI and Cybersecurity: Unlocking New Possibilities for the Research Community</a:t>
                      </a:r>
                      <a:endParaRPr lang="en-US" sz="1100" kern="100" dirty="0">
                        <a:solidFill>
                          <a:srgbClr val="512373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buNone/>
                      </a:pPr>
                      <a:r>
                        <a:rPr lang="en-US" sz="1100" b="1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Marius </a:t>
                      </a:r>
                      <a:r>
                        <a:rPr lang="en-US" sz="1100" b="1" kern="100" dirty="0" err="1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Pareščius</a:t>
                      </a:r>
                      <a:r>
                        <a:rPr lang="en-US" sz="1100" b="1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i="1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VBC</a:t>
                      </a:r>
                      <a:endParaRPr lang="en-US" sz="1100" kern="100" dirty="0">
                        <a:solidFill>
                          <a:srgbClr val="512373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buNone/>
                      </a:pPr>
                      <a:r>
                        <a:rPr lang="en-US" sz="1100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kern="100" dirty="0">
                        <a:solidFill>
                          <a:srgbClr val="512373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buNone/>
                      </a:pPr>
                      <a:r>
                        <a:rPr lang="en-US" sz="1100" b="1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Moderator: Prof. Dr. Elena Jolanta </a:t>
                      </a:r>
                      <a:r>
                        <a:rPr lang="en-US" sz="1100" b="1" kern="100" dirty="0" err="1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Zabarskait</a:t>
                      </a:r>
                      <a:r>
                        <a:rPr lang="lt-LT" sz="1100" b="1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ė, </a:t>
                      </a:r>
                      <a:r>
                        <a:rPr lang="en-US" sz="1100" i="1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Chairperson of the Senate, KSU</a:t>
                      </a:r>
                      <a:endParaRPr lang="en-US" sz="1100" kern="100" dirty="0">
                        <a:solidFill>
                          <a:srgbClr val="512373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buNone/>
                      </a:pPr>
                      <a:r>
                        <a:rPr lang="en-US" sz="1100" b="1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15:00–15:45 – Round Table Discussion: Reflections on Research Excellence. </a:t>
                      </a:r>
                      <a:endParaRPr lang="en-US" sz="1100" kern="100" dirty="0">
                        <a:solidFill>
                          <a:srgbClr val="512373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buNone/>
                      </a:pPr>
                      <a:r>
                        <a:rPr lang="en-US" sz="1100" b="1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kern="100" dirty="0">
                        <a:solidFill>
                          <a:srgbClr val="512373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buNone/>
                      </a:pPr>
                      <a:r>
                        <a:rPr lang="en-US" sz="1100" b="1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Group photo</a:t>
                      </a:r>
                      <a:endParaRPr lang="en-US" sz="1100" kern="100" dirty="0">
                        <a:solidFill>
                          <a:srgbClr val="512373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 kern="100" dirty="0">
                        <a:solidFill>
                          <a:srgbClr val="512373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 kern="100" dirty="0">
                        <a:solidFill>
                          <a:srgbClr val="512373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 kern="100" dirty="0">
                        <a:solidFill>
                          <a:srgbClr val="512373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 kern="100" dirty="0">
                        <a:solidFill>
                          <a:srgbClr val="512373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 kern="100" dirty="0">
                        <a:solidFill>
                          <a:srgbClr val="512373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 kern="100" dirty="0">
                        <a:solidFill>
                          <a:srgbClr val="512373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 kern="100" dirty="0">
                        <a:solidFill>
                          <a:srgbClr val="512373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 kern="100" dirty="0">
                        <a:solidFill>
                          <a:srgbClr val="512373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 kern="100" dirty="0">
                        <a:solidFill>
                          <a:srgbClr val="512373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26 August 2025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kern="100" dirty="0" err="1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Saltoniškių</a:t>
                      </a:r>
                      <a:r>
                        <a:rPr lang="en-US" sz="1100" b="0" kern="100" dirty="0">
                          <a:solidFill>
                            <a:srgbClr val="512373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str. 2, Vilnius, Vilnius Business College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 kern="100" dirty="0">
                        <a:solidFill>
                          <a:srgbClr val="512373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5270292"/>
                  </a:ext>
                </a:extLst>
              </a:tr>
            </a:tbl>
          </a:graphicData>
        </a:graphic>
      </p:graphicFrame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83DB15F-F4A2-D7E4-00A6-F74A1A6058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87" t="9686" r="74842" b="75847"/>
          <a:stretch>
            <a:fillRect/>
          </a:stretch>
        </p:blipFill>
        <p:spPr bwMode="auto">
          <a:xfrm>
            <a:off x="6873166" y="692790"/>
            <a:ext cx="2033327" cy="7541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8850B00-7670-0A48-DBED-AF00119126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0160" y="561609"/>
            <a:ext cx="2382028" cy="8345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7600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317DE6-7A61-A7CB-6BD9-7A7721C11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CE0F353F-A4CC-6ACB-845F-07BF7A6F0C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7" t="9686" r="74842" b="75847"/>
          <a:stretch>
            <a:fillRect/>
          </a:stretch>
        </p:blipFill>
        <p:spPr bwMode="auto">
          <a:xfrm>
            <a:off x="1173806" y="1311031"/>
            <a:ext cx="1521488" cy="5643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7207CD-DA6E-AF1E-43FB-EFBDF28F13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3555" y="1311031"/>
            <a:ext cx="1650717" cy="57833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9896CA6-8C28-799B-F2E6-10D075D5E41B}"/>
              </a:ext>
            </a:extLst>
          </p:cNvPr>
          <p:cNvSpPr txBox="1"/>
          <p:nvPr/>
        </p:nvSpPr>
        <p:spPr>
          <a:xfrm>
            <a:off x="1181840" y="2262957"/>
            <a:ext cx="424576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buNone/>
            </a:pPr>
            <a:r>
              <a:rPr lang="en-US" sz="2400" b="1" kern="100" dirty="0">
                <a:solidFill>
                  <a:srgbClr val="4F227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INNOVATIVE MINDS:</a:t>
            </a:r>
            <a:endParaRPr lang="en-US" sz="2400" kern="100" dirty="0">
              <a:solidFill>
                <a:srgbClr val="4F2270"/>
              </a:solidFill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buNone/>
            </a:pPr>
            <a:r>
              <a:rPr lang="en-US" sz="2400" b="1" kern="100" dirty="0">
                <a:solidFill>
                  <a:srgbClr val="4F227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NETWORKING FOR RESEARCHERS (INNER)</a:t>
            </a:r>
            <a:endParaRPr lang="en-US" sz="2400" kern="100" dirty="0">
              <a:solidFill>
                <a:srgbClr val="4F2270"/>
              </a:solidFill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buNone/>
            </a:pPr>
            <a:r>
              <a:rPr lang="en-US" sz="2400" b="1" kern="100" dirty="0">
                <a:solidFill>
                  <a:srgbClr val="4F227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2400" kern="100" dirty="0">
              <a:solidFill>
                <a:srgbClr val="4F2270"/>
              </a:solidFill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30F6F04-5B74-40A4-37F8-11A500D214CE}"/>
              </a:ext>
            </a:extLst>
          </p:cNvPr>
          <p:cNvSpPr txBox="1"/>
          <p:nvPr/>
        </p:nvSpPr>
        <p:spPr>
          <a:xfrm>
            <a:off x="1066348" y="6260959"/>
            <a:ext cx="44767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1200" b="1" kern="100" dirty="0">
                <a:solidFill>
                  <a:srgbClr val="4F227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26 August, 2025</a:t>
            </a:r>
            <a:endParaRPr lang="en-US" sz="1200" kern="100" dirty="0">
              <a:solidFill>
                <a:srgbClr val="4F2270"/>
              </a:solidFill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buNone/>
            </a:pPr>
            <a:r>
              <a:rPr lang="en-US" sz="1200" b="1" kern="100" dirty="0">
                <a:solidFill>
                  <a:srgbClr val="4F227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Venue: </a:t>
            </a:r>
            <a:r>
              <a:rPr lang="en-US" sz="1200" kern="100" dirty="0" err="1">
                <a:solidFill>
                  <a:srgbClr val="4F227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Saltoniškių</a:t>
            </a:r>
            <a:r>
              <a:rPr lang="en-US" sz="1200" kern="100" dirty="0">
                <a:solidFill>
                  <a:srgbClr val="4F227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str. 2, Vilnius, Vilnius Business College, 1st floor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055F539-99EC-6180-0AB4-6026B5857052}"/>
              </a:ext>
            </a:extLst>
          </p:cNvPr>
          <p:cNvSpPr/>
          <p:nvPr/>
        </p:nvSpPr>
        <p:spPr>
          <a:xfrm>
            <a:off x="1066348" y="4841422"/>
            <a:ext cx="4269922" cy="122431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AD5A0C8-DD6C-6A6D-3354-9501FE60C185}"/>
              </a:ext>
            </a:extLst>
          </p:cNvPr>
          <p:cNvSpPr/>
          <p:nvPr/>
        </p:nvSpPr>
        <p:spPr>
          <a:xfrm>
            <a:off x="0" y="0"/>
            <a:ext cx="6008914" cy="784100"/>
          </a:xfrm>
          <a:prstGeom prst="rect">
            <a:avLst/>
          </a:prstGeom>
          <a:solidFill>
            <a:srgbClr val="51237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512373"/>
                </a:solidFill>
              </a:ln>
              <a:solidFill>
                <a:srgbClr val="5123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675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F5A10703-F55D-A51A-39A1-8A2B05225A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8614319"/>
              </p:ext>
            </p:extLst>
          </p:nvPr>
        </p:nvGraphicFramePr>
        <p:xfrm>
          <a:off x="6686549" y="130630"/>
          <a:ext cx="5200651" cy="6553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00651">
                  <a:extLst>
                    <a:ext uri="{9D8B030D-6E8A-4147-A177-3AD203B41FA5}">
                      <a16:colId xmlns:a16="http://schemas.microsoft.com/office/drawing/2014/main" val="222319133"/>
                    </a:ext>
                  </a:extLst>
                </a:gridCol>
              </a:tblGrid>
              <a:tr h="64579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solidFill>
                            <a:srgbClr val="4F2270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solidFill>
                            <a:srgbClr val="4F2270"/>
                          </a:solidFill>
                          <a:effectLst/>
                        </a:rPr>
                        <a:t>Agenda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solidFill>
                            <a:srgbClr val="4F2270"/>
                          </a:solidFill>
                          <a:effectLst/>
                        </a:rPr>
                        <a:t>9:30-10:00 – Registration and Welcome Coffee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solidFill>
                            <a:srgbClr val="4F2270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solidFill>
                            <a:srgbClr val="4F2270"/>
                          </a:solidFill>
                          <a:effectLst/>
                        </a:rPr>
                        <a:t>Moderator: PhD cand. Deimantė Žilinskienė, Vice-Rector for International Relations and Development, KSU</a:t>
                      </a:r>
                    </a:p>
                    <a:p>
                      <a:pPr marL="0" marR="0">
                        <a:buNone/>
                      </a:pPr>
                      <a:r>
                        <a:rPr lang="en-US" sz="1000" kern="100" dirty="0">
                          <a:solidFill>
                            <a:srgbClr val="4F2270"/>
                          </a:solidFill>
                          <a:effectLst/>
                        </a:rPr>
                        <a:t>10:00–10:15 – Welcome and Meet-up </a:t>
                      </a:r>
                    </a:p>
                    <a:p>
                      <a:pPr marL="0" marR="0">
                        <a:buNone/>
                      </a:pPr>
                      <a:r>
                        <a:rPr lang="en-US" sz="1000" kern="100" dirty="0">
                          <a:solidFill>
                            <a:srgbClr val="4F2270"/>
                          </a:solidFill>
                          <a:effectLst/>
                        </a:rPr>
                        <a:t>Gabija Skučaitė, Founder of </a:t>
                      </a:r>
                      <a:r>
                        <a:rPr lang="en-US" sz="1000" kern="100" dirty="0" err="1">
                          <a:solidFill>
                            <a:srgbClr val="4F2270"/>
                          </a:solidFill>
                          <a:effectLst/>
                        </a:rPr>
                        <a:t>Synergetica</a:t>
                      </a:r>
                      <a:r>
                        <a:rPr lang="en-US" sz="1000" kern="100" dirty="0">
                          <a:solidFill>
                            <a:srgbClr val="4F2270"/>
                          </a:solidFill>
                          <a:effectLst/>
                        </a:rPr>
                        <a:t> Educational Group, Director of Vilnius Business College</a:t>
                      </a:r>
                    </a:p>
                    <a:p>
                      <a:pPr marL="0" marR="0">
                        <a:buNone/>
                      </a:pPr>
                      <a:r>
                        <a:rPr lang="en-US" sz="1000" kern="100" dirty="0">
                          <a:solidFill>
                            <a:srgbClr val="4F2270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solidFill>
                            <a:srgbClr val="4F2270"/>
                          </a:solidFill>
                          <a:effectLst/>
                        </a:rPr>
                        <a:t>10:15-10:30 – Introduction and Opening Remarks</a:t>
                      </a:r>
                      <a:br>
                        <a:rPr lang="en-US" sz="1000" kern="100" dirty="0">
                          <a:solidFill>
                            <a:srgbClr val="4F2270"/>
                          </a:solidFill>
                          <a:effectLst/>
                        </a:rPr>
                      </a:br>
                      <a:r>
                        <a:rPr lang="en-US" sz="1000" kern="100" dirty="0">
                          <a:solidFill>
                            <a:srgbClr val="4F2270"/>
                          </a:solidFill>
                          <a:effectLst/>
                        </a:rPr>
                        <a:t>Assoc. Prof. Dr. Gitana Neverienė, Rector of Kazimieras </a:t>
                      </a:r>
                      <a:r>
                        <a:rPr lang="en-US" sz="1000" kern="100" dirty="0" err="1">
                          <a:solidFill>
                            <a:srgbClr val="4F2270"/>
                          </a:solidFill>
                          <a:effectLst/>
                        </a:rPr>
                        <a:t>Simonavicius</a:t>
                      </a:r>
                      <a:r>
                        <a:rPr lang="en-US" sz="1000" kern="100" dirty="0">
                          <a:solidFill>
                            <a:srgbClr val="4F2270"/>
                          </a:solidFill>
                          <a:effectLst/>
                        </a:rPr>
                        <a:t> University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solidFill>
                            <a:srgbClr val="4F2270"/>
                          </a:solidFill>
                          <a:effectLst/>
                        </a:rPr>
                        <a:t>10:30–11:00 – The Circular Flow of Knowledge: Transforming Ideas into Products, Value, and Impact.</a:t>
                      </a:r>
                      <a:br>
                        <a:rPr lang="en-US" sz="1000" kern="100" dirty="0">
                          <a:solidFill>
                            <a:srgbClr val="4F2270"/>
                          </a:solidFill>
                          <a:effectLst/>
                        </a:rPr>
                      </a:br>
                      <a:r>
                        <a:rPr lang="en-US" sz="1000" kern="100" dirty="0">
                          <a:solidFill>
                            <a:srgbClr val="4F2270"/>
                          </a:solidFill>
                          <a:effectLst/>
                        </a:rPr>
                        <a:t>Gabija Skučaitė, Founder of </a:t>
                      </a:r>
                      <a:r>
                        <a:rPr lang="en-US" sz="1000" kern="100" dirty="0" err="1">
                          <a:solidFill>
                            <a:srgbClr val="4F2270"/>
                          </a:solidFill>
                          <a:effectLst/>
                        </a:rPr>
                        <a:t>Synergetica</a:t>
                      </a:r>
                      <a:r>
                        <a:rPr lang="en-US" sz="1000" kern="100" dirty="0">
                          <a:solidFill>
                            <a:srgbClr val="4F2270"/>
                          </a:solidFill>
                          <a:effectLst/>
                        </a:rPr>
                        <a:t> Educational Group, Director of VBC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solidFill>
                            <a:srgbClr val="4F2270"/>
                          </a:solidFill>
                          <a:effectLst/>
                        </a:rPr>
                        <a:t>11:00–11:30 – The Art of Crafting Research Articles</a:t>
                      </a:r>
                      <a:br>
                        <a:rPr lang="en-US" sz="1000" kern="100" dirty="0">
                          <a:solidFill>
                            <a:srgbClr val="4F2270"/>
                          </a:solidFill>
                          <a:effectLst/>
                        </a:rPr>
                      </a:br>
                      <a:r>
                        <a:rPr lang="en-US" sz="1000" kern="100" dirty="0">
                          <a:solidFill>
                            <a:srgbClr val="4F2270"/>
                          </a:solidFill>
                          <a:effectLst/>
                        </a:rPr>
                        <a:t>Prof. Dr. Dr. Steffen Roth, Next Society Institute, KSU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solidFill>
                            <a:srgbClr val="4F2270"/>
                          </a:solidFill>
                          <a:effectLst/>
                        </a:rPr>
                        <a:t>11:30–12:00 – Successful Research Funding Application Strategies</a:t>
                      </a:r>
                      <a:br>
                        <a:rPr lang="en-US" sz="1000" kern="100" dirty="0">
                          <a:solidFill>
                            <a:srgbClr val="4F2270"/>
                          </a:solidFill>
                          <a:effectLst/>
                        </a:rPr>
                      </a:br>
                      <a:r>
                        <a:rPr lang="en-US" sz="1000" kern="100" dirty="0">
                          <a:solidFill>
                            <a:srgbClr val="4F2270"/>
                          </a:solidFill>
                          <a:effectLst/>
                        </a:rPr>
                        <a:t>PhD cand. Lars Clausen, Next Society Institute, KSU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solidFill>
                            <a:srgbClr val="4F2270"/>
                          </a:solidFill>
                          <a:effectLst/>
                        </a:rPr>
                        <a:t>12:00–12:30 – The Essentials of Theory Transfer and Social Impact</a:t>
                      </a:r>
                      <a:br>
                        <a:rPr lang="en-US" sz="1000" kern="100" dirty="0">
                          <a:solidFill>
                            <a:srgbClr val="4F2270"/>
                          </a:solidFill>
                          <a:effectLst/>
                        </a:rPr>
                      </a:br>
                      <a:r>
                        <a:rPr lang="en-US" sz="1000" kern="100" dirty="0">
                          <a:solidFill>
                            <a:srgbClr val="4F2270"/>
                          </a:solidFill>
                          <a:effectLst/>
                        </a:rPr>
                        <a:t>Prof. Dr. Augusto Sales, Next Society Institute, KSU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br>
                        <a:rPr lang="en-US" sz="1000" kern="100" dirty="0">
                          <a:solidFill>
                            <a:srgbClr val="4F2270"/>
                          </a:solidFill>
                          <a:effectLst/>
                        </a:rPr>
                      </a:br>
                      <a:r>
                        <a:rPr lang="en-US" sz="1000" kern="100" dirty="0">
                          <a:solidFill>
                            <a:srgbClr val="4F2270"/>
                          </a:solidFill>
                          <a:effectLst/>
                        </a:rPr>
                        <a:t>                                                            ☕ 12:30–13:30 – Lunch Break</a:t>
                      </a:r>
                    </a:p>
                    <a:p>
                      <a:pPr marL="0" marR="0">
                        <a:buNone/>
                      </a:pPr>
                      <a:r>
                        <a:rPr lang="en-US" sz="1000" kern="100" dirty="0">
                          <a:solidFill>
                            <a:srgbClr val="4F2270"/>
                          </a:solidFill>
                          <a:effectLst/>
                        </a:rPr>
                        <a:t>13:30–14:00 – Interdisciplinary and Inter-Institutional Collaboration: Opportunities for Researchers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solidFill>
                            <a:srgbClr val="4F2270"/>
                          </a:solidFill>
                          <a:effectLst/>
                        </a:rPr>
                        <a:t>Dr. Mehmet </a:t>
                      </a:r>
                      <a:r>
                        <a:rPr lang="en-US" sz="1000" kern="100" dirty="0" err="1">
                          <a:solidFill>
                            <a:srgbClr val="4F2270"/>
                          </a:solidFill>
                          <a:effectLst/>
                        </a:rPr>
                        <a:t>Recai</a:t>
                      </a:r>
                      <a:r>
                        <a:rPr lang="en-US" sz="1000" kern="100" dirty="0">
                          <a:solidFill>
                            <a:srgbClr val="4F2270"/>
                          </a:solidFill>
                          <a:effectLst/>
                        </a:rPr>
                        <a:t> Uygur, VBC</a:t>
                      </a:r>
                    </a:p>
                    <a:p>
                      <a:pPr marL="0" marR="0">
                        <a:buNone/>
                      </a:pPr>
                      <a:r>
                        <a:rPr lang="en-US" sz="1000" kern="100" dirty="0">
                          <a:solidFill>
                            <a:srgbClr val="4F2270"/>
                          </a:solidFill>
                          <a:effectLst/>
                        </a:rPr>
                        <a:t>14:00 – 14:30 – Global Trends in International Negotiations: Insights for the Research Community</a:t>
                      </a:r>
                    </a:p>
                    <a:p>
                      <a:pPr marL="0" marR="0">
                        <a:buNone/>
                      </a:pPr>
                      <a:r>
                        <a:rPr lang="en-US" sz="1000" kern="100" dirty="0">
                          <a:solidFill>
                            <a:srgbClr val="4F2270"/>
                          </a:solidFill>
                          <a:effectLst/>
                        </a:rPr>
                        <a:t>Assoc. Prof. Dr. Kęstutis </a:t>
                      </a:r>
                      <a:r>
                        <a:rPr lang="en-US" sz="1000" kern="100" dirty="0" err="1">
                          <a:solidFill>
                            <a:srgbClr val="4F2270"/>
                          </a:solidFill>
                          <a:effectLst/>
                        </a:rPr>
                        <a:t>Peleckis</a:t>
                      </a:r>
                      <a:r>
                        <a:rPr lang="en-US" sz="1000" kern="100" dirty="0">
                          <a:solidFill>
                            <a:srgbClr val="4F2270"/>
                          </a:solidFill>
                          <a:effectLst/>
                        </a:rPr>
                        <a:t>, VBC</a:t>
                      </a:r>
                    </a:p>
                    <a:p>
                      <a:pPr marL="0" marR="0">
                        <a:buNone/>
                      </a:pPr>
                      <a:r>
                        <a:rPr lang="en-US" sz="1000" kern="100" dirty="0">
                          <a:solidFill>
                            <a:srgbClr val="4F2270"/>
                          </a:solidFill>
                          <a:effectLst/>
                        </a:rPr>
                        <a:t>14:30 – 15:00 – AI and Cybersecurity: Unlocking New Possibilities for the Research Community</a:t>
                      </a:r>
                    </a:p>
                    <a:p>
                      <a:pPr marL="0" marR="0">
                        <a:buNone/>
                      </a:pPr>
                      <a:r>
                        <a:rPr lang="en-US" sz="1000" kern="100" dirty="0">
                          <a:solidFill>
                            <a:srgbClr val="4F2270"/>
                          </a:solidFill>
                          <a:effectLst/>
                        </a:rPr>
                        <a:t>Marius </a:t>
                      </a:r>
                      <a:r>
                        <a:rPr lang="en-US" sz="1000" kern="100" dirty="0" err="1">
                          <a:solidFill>
                            <a:srgbClr val="4F2270"/>
                          </a:solidFill>
                          <a:effectLst/>
                        </a:rPr>
                        <a:t>Pareščius</a:t>
                      </a:r>
                      <a:r>
                        <a:rPr lang="en-US" sz="1000" kern="100" dirty="0">
                          <a:solidFill>
                            <a:srgbClr val="4F2270"/>
                          </a:solidFill>
                          <a:effectLst/>
                        </a:rPr>
                        <a:t>, VBC</a:t>
                      </a:r>
                    </a:p>
                    <a:p>
                      <a:pPr marL="0" marR="0">
                        <a:buNone/>
                      </a:pPr>
                      <a:r>
                        <a:rPr lang="en-US" sz="1000" kern="100" dirty="0">
                          <a:solidFill>
                            <a:srgbClr val="4F2270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buNone/>
                      </a:pPr>
                      <a:r>
                        <a:rPr lang="en-US" sz="1000" kern="100" dirty="0">
                          <a:solidFill>
                            <a:srgbClr val="4F2270"/>
                          </a:solidFill>
                          <a:effectLst/>
                        </a:rPr>
                        <a:t>Moderator: Prof. Dr. Elena Jolanta </a:t>
                      </a:r>
                      <a:r>
                        <a:rPr lang="en-US" sz="1000" kern="100" dirty="0" err="1">
                          <a:solidFill>
                            <a:srgbClr val="4F2270"/>
                          </a:solidFill>
                          <a:effectLst/>
                        </a:rPr>
                        <a:t>Zabarskait</a:t>
                      </a:r>
                      <a:r>
                        <a:rPr lang="lt-LT" sz="1000" kern="100" dirty="0">
                          <a:solidFill>
                            <a:srgbClr val="4F2270"/>
                          </a:solidFill>
                          <a:effectLst/>
                        </a:rPr>
                        <a:t>ė, </a:t>
                      </a:r>
                      <a:r>
                        <a:rPr lang="en-US" sz="1000" kern="100" dirty="0">
                          <a:solidFill>
                            <a:srgbClr val="4F2270"/>
                          </a:solidFill>
                          <a:effectLst/>
                        </a:rPr>
                        <a:t>Chairperson of the Senate, KSU</a:t>
                      </a:r>
                    </a:p>
                    <a:p>
                      <a:pPr marL="0" marR="0">
                        <a:buNone/>
                      </a:pPr>
                      <a:r>
                        <a:rPr lang="en-US" sz="1000" kern="100" dirty="0">
                          <a:solidFill>
                            <a:srgbClr val="4F2270"/>
                          </a:solidFill>
                          <a:effectLst/>
                        </a:rPr>
                        <a:t>15:00–15:45 – Round Table Discussion: Reflections on Research Excellence.</a:t>
                      </a:r>
                      <a:endParaRPr lang="en-US" sz="1000" kern="100" dirty="0">
                        <a:solidFill>
                          <a:srgbClr val="4F227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89" marR="40989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30958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98384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73a5480-21b8-4bfd-b586-634829e2551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as" ma:contentTypeID="0x010100E315B604322D90489704A71A2DD2DCBA" ma:contentTypeVersion="11" ma:contentTypeDescription="Kurkite naują dokumentą." ma:contentTypeScope="" ma:versionID="8d803473e4adb8ddd626806078e46b96">
  <xsd:schema xmlns:xsd="http://www.w3.org/2001/XMLSchema" xmlns:xs="http://www.w3.org/2001/XMLSchema" xmlns:p="http://schemas.microsoft.com/office/2006/metadata/properties" xmlns:ns3="b73a5480-21b8-4bfd-b586-634829e25512" targetNamespace="http://schemas.microsoft.com/office/2006/metadata/properties" ma:root="true" ma:fieldsID="c26b90733318caad575cafae917bc843" ns3:_="">
    <xsd:import namespace="b73a5480-21b8-4bfd-b586-634829e25512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_activity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3a5480-21b8-4bfd-b586-634829e25512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  <xsd:element name="MediaServiceSystemTags" ma:index="1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urinio tipas"/>
        <xsd:element ref="dc:title" minOccurs="0" maxOccurs="1" ma:index="4" ma:displayName="Antraštė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96FE2AB-C2F5-4E13-8C80-2083CFDD5088}">
  <ds:schemaRefs>
    <ds:schemaRef ds:uri="http://schemas.microsoft.com/office/2006/metadata/properties"/>
    <ds:schemaRef ds:uri="http://schemas.microsoft.com/office/2006/documentManagement/types"/>
    <ds:schemaRef ds:uri="http://purl.org/dc/elements/1.1/"/>
    <ds:schemaRef ds:uri="b73a5480-21b8-4bfd-b586-634829e25512"/>
    <ds:schemaRef ds:uri="http://purl.org/dc/dcmitype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1A152DC-10B5-4F6A-8226-3A746694A2D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73a5480-21b8-4bfd-b586-634829e2551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8D5A1B9-DB09-43C3-ADA9-3788410DB96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196</TotalTime>
  <Words>919</Words>
  <Application>Microsoft Office PowerPoint</Application>
  <PresentationFormat>Widescreen</PresentationFormat>
  <Paragraphs>124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Aptos</vt:lpstr>
      <vt:lpstr>Arial</vt:lpstr>
      <vt:lpstr>Calibri</vt:lpstr>
      <vt:lpstr>Calibri Light</vt:lpstr>
      <vt:lpstr>Segoe UI Emoji</vt:lpstr>
      <vt:lpstr>Times New Roman</vt:lpstr>
      <vt:lpstr>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Helga Kauzonė</dc:creator>
  <cp:lastModifiedBy>Helga Kauzonė</cp:lastModifiedBy>
  <cp:revision>5</cp:revision>
  <cp:lastPrinted>2025-08-25T08:06:40Z</cp:lastPrinted>
  <dcterms:created xsi:type="dcterms:W3CDTF">2025-08-21T09:27:48Z</dcterms:created>
  <dcterms:modified xsi:type="dcterms:W3CDTF">2025-08-25T08:14:58Z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0x010100E315B604322D90489704A71A2DD2DCBA</vt:lpwstr>
  </property>
</Properties>
</file>